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2"/>
  </p:notesMasterIdLst>
  <p:handoutMasterIdLst>
    <p:handoutMasterId r:id="rId23"/>
  </p:handoutMasterIdLst>
  <p:sldIdLst>
    <p:sldId id="668" r:id="rId6"/>
    <p:sldId id="657" r:id="rId7"/>
    <p:sldId id="678" r:id="rId8"/>
    <p:sldId id="683" r:id="rId9"/>
    <p:sldId id="686" r:id="rId10"/>
    <p:sldId id="675" r:id="rId11"/>
    <p:sldId id="682" r:id="rId12"/>
    <p:sldId id="685" r:id="rId13"/>
    <p:sldId id="679" r:id="rId14"/>
    <p:sldId id="676" r:id="rId15"/>
    <p:sldId id="681" r:id="rId16"/>
    <p:sldId id="693" r:id="rId17"/>
    <p:sldId id="689" r:id="rId18"/>
    <p:sldId id="690" r:id="rId19"/>
    <p:sldId id="692" r:id="rId20"/>
    <p:sldId id="691" r:id="rId21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657"/>
            <p14:sldId id="678"/>
            <p14:sldId id="683"/>
            <p14:sldId id="686"/>
            <p14:sldId id="675"/>
            <p14:sldId id="682"/>
            <p14:sldId id="685"/>
            <p14:sldId id="679"/>
            <p14:sldId id="676"/>
            <p14:sldId id="681"/>
            <p14:sldId id="693"/>
            <p14:sldId id="689"/>
            <p14:sldId id="690"/>
            <p14:sldId id="692"/>
            <p14:sldId id="69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933" autoAdjust="0"/>
    <p:restoredTop sz="56585" autoAdjust="0"/>
  </p:normalViewPr>
  <p:slideViewPr>
    <p:cSldViewPr snapToGrid="0">
      <p:cViewPr varScale="1">
        <p:scale>
          <a:sx n="24" d="100"/>
          <a:sy n="24" d="100"/>
        </p:scale>
        <p:origin x="1124" y="36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696" y="5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2015-10-07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dirty="0" smtClean="0"/>
              <a:t> This should provide you with enough knowledge to start using Chef to automate common infrastructure tasks and express solutions to common infrastructure problems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Instructor Note: Be</a:t>
            </a:r>
            <a:r>
              <a:rPr lang="en-US" baseline="0" dirty="0" smtClean="0"/>
              <a:t> sure to read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Appendix Z for training lab set up notes. 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lvl="2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</a:t>
            </a:r>
            <a:r>
              <a:rPr lang="en-US" baseline="0" dirty="0" smtClean="0"/>
              <a:t> </a:t>
            </a:r>
            <a:r>
              <a:rPr lang="en-US" dirty="0" smtClean="0"/>
              <a:t>you'll start</a:t>
            </a:r>
            <a:r>
              <a:rPr lang="en-US" baseline="0" dirty="0" smtClean="0"/>
              <a:t> using in a few minutes. </a:t>
            </a:r>
            <a:r>
              <a:rPr lang="en-US" sz="900" dirty="0" smtClean="0"/>
              <a:t>To ensure the smoothest setup experience, you'll be using a virtual workstation with all the necessary tools installed</a:t>
            </a:r>
            <a:r>
              <a:rPr lang="en-US" sz="900" baseline="0" dirty="0" smtClean="0"/>
              <a:t> </a:t>
            </a:r>
            <a:r>
              <a:rPr lang="en-US" dirty="0" smtClean="0"/>
              <a:t>so you can start using Chef right away.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424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 you'll be using later in this course</a:t>
            </a:r>
            <a:r>
              <a:rPr lang="en-US" baseline="0" dirty="0" smtClean="0"/>
              <a:t>. </a:t>
            </a:r>
            <a:r>
              <a:rPr lang="en-US" dirty="0" smtClean="0"/>
              <a:t>When using this architecture, the Chef tools</a:t>
            </a:r>
            <a:r>
              <a:rPr lang="en-US" baseline="0" dirty="0" smtClean="0"/>
              <a:t> will be installed on your laptop and you'll perform your configurations locally before pushing them to the Chef server and ultimately to the nodes you will be managing. 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 this way, when you complete this course </a:t>
            </a:r>
            <a:r>
              <a:rPr lang="en-US" dirty="0" smtClean="0"/>
              <a:t>you will have a code repository </a:t>
            </a:r>
            <a:r>
              <a:rPr lang="en-US" baseline="0" dirty="0" smtClean="0"/>
              <a:t>on your laptop </a:t>
            </a:r>
            <a:r>
              <a:rPr lang="en-US" dirty="0" smtClean="0"/>
              <a:t>that can be used and modified to solve real business problems.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baseline="0" dirty="0" smtClean="0"/>
              <a:t>We'll discuss the items in this architecture in more detail later in this class.</a:t>
            </a:r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22696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300" dirty="0" smtClean="0"/>
              <a:t>Around the end of Day 1, we will have an Install Fest.</a:t>
            </a:r>
          </a:p>
          <a:p>
            <a:endParaRPr lang="en-US" sz="1300" dirty="0" smtClean="0"/>
          </a:p>
          <a:p>
            <a:r>
              <a:rPr lang="en-US" sz="1300" dirty="0" smtClean="0"/>
              <a:t>During that time we will install all the necessary tools on your workstation (your laptop)  and troubleshoot any installation issues you may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03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You should use an </a:t>
            </a:r>
            <a:r>
              <a:rPr lang="en-US" dirty="0" err="1" smtClean="0"/>
              <a:t>ssh</a:t>
            </a:r>
            <a:r>
              <a:rPr lang="en-US" dirty="0" smtClean="0"/>
              <a:t> client like </a:t>
            </a:r>
            <a:r>
              <a:rPr lang="en-US" dirty="0" err="1" smtClean="0"/>
              <a:t>PuTTY</a:t>
            </a:r>
            <a:r>
              <a:rPr lang="en-US" dirty="0" smtClean="0"/>
              <a:t> to connect to the remote workstation that we</a:t>
            </a:r>
            <a:r>
              <a:rPr lang="en-US" baseline="0" dirty="0" smtClean="0"/>
              <a:t> assign to you. You'll need to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into your assigned workstation in order to issue Chef commands.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 can also use the ssh client to configure Chef recipes. 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787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168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 this course, various slides and pages will be tagged with either Group Exercise (or GE), or Lab. This</a:t>
            </a:r>
            <a:r>
              <a:rPr lang="en-US" baseline="0" dirty="0" smtClean="0"/>
              <a:t> slide defines those tags.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72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42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Instructor Note: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Regarding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the true "Lab" exercises (not the Group Exercises), 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should encourage students to use the high level hammer/wrench "Lab" slide steps first, and then resort to the subsequent detailed step slides if the students need the details to complete the lab. See Appendix Z for a visual explanation. You can still use the subsequent detailed step slides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as a vehicle to review each lab.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13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Chef is not, in itself, a solution to your infrastructure problems.  Chef is an automation framework.  You bring the domain expertise about your</a:t>
            </a:r>
            <a:r>
              <a:rPr lang="en-US" baseline="0" dirty="0" smtClean="0"/>
              <a:t> </a:t>
            </a:r>
            <a:r>
              <a:rPr lang="en-US" dirty="0" smtClean="0"/>
              <a:t>own business and its problems.  Chef provides a platform for modeling solutions to those problems.  Our job in this class is to work together to teach you how to express solutions to your unique problems with Chef.  </a:t>
            </a:r>
          </a:p>
          <a:p>
            <a:endParaRPr lang="en-US" dirty="0"/>
          </a:p>
          <a:p>
            <a:r>
              <a:rPr lang="en-US" dirty="0" smtClean="0"/>
              <a:t>Together we get unicorns and rainbows, but we can't have one without the other.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47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 smtClean="0"/>
              <a:t>Chef can automate how you build, deploy, and manage your infrastructure. Your infrastructure becomes as </a:t>
            </a:r>
            <a:r>
              <a:rPr lang="en-US" sz="900" dirty="0" err="1" smtClean="0"/>
              <a:t>versionable</a:t>
            </a:r>
            <a:r>
              <a:rPr lang="en-US" sz="900" dirty="0" smtClean="0"/>
              <a:t>, testable, and repeatable as application code enabling you to automate the process of configuring, deploying and scaling servers and applications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2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is a large set of tools that are able to be used on multiple platforms and in numerous configurations. We will have time to only explore some of its most fundamental pieces.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Learning Chef is like learning a language. You will reach fluency very fast but it will take practice until you become comfortable.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09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sz="1200" b="1" dirty="0" smtClean="0"/>
              <a:t>Ask Me Anything</a:t>
            </a:r>
            <a:r>
              <a:rPr lang="en-US" sz="1200" dirty="0" smtClean="0"/>
              <a:t>: All of us are coming here with </a:t>
            </a:r>
            <a:r>
              <a:rPr lang="en-US" sz="1200" i="1" dirty="0" smtClean="0"/>
              <a:t>unique </a:t>
            </a:r>
            <a:r>
              <a:rPr lang="en-US" sz="1200" dirty="0" smtClean="0"/>
              <a:t>experiences and from </a:t>
            </a:r>
            <a:r>
              <a:rPr lang="en-US" sz="1200" i="1" dirty="0" smtClean="0"/>
              <a:t>unique </a:t>
            </a:r>
            <a:r>
              <a:rPr lang="en-US" sz="1200" dirty="0" smtClean="0"/>
              <a:t>teams that are using Chef in </a:t>
            </a:r>
            <a:r>
              <a:rPr lang="en-US" sz="1200" i="1" dirty="0" smtClean="0"/>
              <a:t>unique </a:t>
            </a:r>
            <a:r>
              <a:rPr lang="en-US" sz="1200" dirty="0" smtClean="0"/>
              <a:t>ways. It is important that we answer your questions and set you on the path to find more.</a:t>
            </a:r>
          </a:p>
          <a:p>
            <a:endParaRPr lang="en-US" sz="1200" dirty="0" smtClean="0"/>
          </a:p>
          <a:p>
            <a:r>
              <a:rPr lang="en-US" sz="1200" b="1" dirty="0" smtClean="0"/>
              <a:t>Break It</a:t>
            </a:r>
            <a:r>
              <a:rPr lang="en-US" sz="1200" dirty="0" smtClean="0"/>
              <a:t>: If everything works the first time go back and make some changes. Break it! It's rare that you have a safe space like this to explore. Sometimes its more important to know what something looks like when it does not work than when it does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961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8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- Workstation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 bwMode="white">
          <a:xfrm>
            <a:off x="258033" y="2159725"/>
            <a:ext cx="677332" cy="6096000"/>
          </a:xfrm>
          <a:prstGeom prst="rect">
            <a:avLst/>
          </a:prstGeom>
        </p:spPr>
        <p:txBody>
          <a:bodyPr vert="horz" wrap="square" lIns="121920" tIns="121920" rIns="121920" bIns="121920" rtlCol="0" anchor="ctr">
            <a:normAutofit lnSpcReduction="10000"/>
          </a:bodyPr>
          <a:lstStyle/>
          <a:p>
            <a:pPr algn="ctr"/>
            <a:r>
              <a:rPr lang="en-US" sz="3733" b="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Inconsolata"/>
                <a:cs typeface="Inconsolata"/>
              </a:rPr>
              <a:t>workstation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48693" y="868341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91819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3" r:id="rId3"/>
    <p:sldLayoutId id="2147483777" r:id="rId4"/>
    <p:sldLayoutId id="2147483772" r:id="rId5"/>
    <p:sldLayoutId id="2147483781" r:id="rId6"/>
    <p:sldLayoutId id="2147483768" r:id="rId7"/>
    <p:sldLayoutId id="2147483782" r:id="rId8"/>
    <p:sldLayoutId id="2147483785" r:id="rId9"/>
    <p:sldLayoutId id="2147483770" r:id="rId10"/>
    <p:sldLayoutId id="2147483774" r:id="rId11"/>
    <p:sldLayoutId id="2147483771" r:id="rId12"/>
    <p:sldLayoutId id="2147483776" r:id="rId13"/>
    <p:sldLayoutId id="2147483764" r:id="rId14"/>
    <p:sldLayoutId id="2147483780" r:id="rId15"/>
    <p:sldLayoutId id="2147483766" r:id="rId16"/>
    <p:sldLayoutId id="2147483779" r:id="rId17"/>
    <p:sldLayoutId id="2147483767" r:id="rId18"/>
    <p:sldLayoutId id="2147483723" r:id="rId19"/>
    <p:sldLayoutId id="2147483790" r:id="rId20"/>
    <p:sldLayoutId id="2147483791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 Essentials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</a:t>
            </a:r>
            <a:r>
              <a:rPr lang="en-US" sz="1600" dirty="0" smtClean="0">
                <a:solidFill>
                  <a:srgbClr val="7D868C"/>
                </a:solidFill>
              </a:rPr>
              <a:t>v1.0.0</a:t>
            </a:r>
            <a:endParaRPr lang="en-US" sz="1600" dirty="0">
              <a:solidFill>
                <a:srgbClr val="7D86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1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597" y="5987609"/>
            <a:ext cx="1709443" cy="1251312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7559041" y="3979727"/>
            <a:ext cx="1486329" cy="1688484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4962358" y="7410036"/>
            <a:ext cx="3678991" cy="6855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Laptop</a:t>
            </a:r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2" name="Text Placeholder 2"/>
          <p:cNvSpPr txBox="1">
            <a:spLocks/>
          </p:cNvSpPr>
          <p:nvPr/>
        </p:nvSpPr>
        <p:spPr bwMode="white">
          <a:xfrm>
            <a:off x="9137832" y="4144980"/>
            <a:ext cx="3593473" cy="184262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Virtual Workstation</a:t>
            </a:r>
          </a:p>
          <a:p>
            <a:pPr algn="ctr"/>
            <a:r>
              <a:rPr lang="en-US" sz="2667" dirty="0"/>
              <a:t>Preconfigured with Chef tools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831" y="2073655"/>
            <a:ext cx="2151627" cy="229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55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2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597" y="5987609"/>
            <a:ext cx="1709443" cy="1251312"/>
          </a:xfrm>
          <a:prstGeom prst="rect">
            <a:avLst/>
          </a:prstGeom>
        </p:spPr>
      </p:pic>
      <p:sp>
        <p:nvSpPr>
          <p:cNvPr id="14" name="Text Placeholder 2"/>
          <p:cNvSpPr txBox="1">
            <a:spLocks/>
          </p:cNvSpPr>
          <p:nvPr/>
        </p:nvSpPr>
        <p:spPr bwMode="white">
          <a:xfrm>
            <a:off x="9137831" y="414498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Chef Server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 bwMode="white">
          <a:xfrm>
            <a:off x="5605217" y="7398210"/>
            <a:ext cx="2198204" cy="654303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Local Workstation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8" name="Text Placeholder 2"/>
          <p:cNvSpPr txBox="1">
            <a:spLocks/>
          </p:cNvSpPr>
          <p:nvPr/>
        </p:nvSpPr>
        <p:spPr bwMode="white">
          <a:xfrm>
            <a:off x="13045961" y="753174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Nodes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grpSp>
        <p:nvGrpSpPr>
          <p:cNvPr id="19" name="Group 18"/>
          <p:cNvGrpSpPr/>
          <p:nvPr/>
        </p:nvGrpSpPr>
        <p:grpSpPr>
          <a:xfrm>
            <a:off x="13258380" y="5429028"/>
            <a:ext cx="1366969" cy="1899513"/>
            <a:chOff x="9289520" y="4376570"/>
            <a:chExt cx="1025227" cy="1424635"/>
          </a:xfrm>
        </p:grpSpPr>
        <p:pic>
          <p:nvPicPr>
            <p:cNvPr id="20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9520" y="43765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1920" y="45289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4320" y="46813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Straight Arrow Connector 23"/>
          <p:cNvCxnSpPr/>
          <p:nvPr/>
        </p:nvCxnSpPr>
        <p:spPr>
          <a:xfrm flipV="1">
            <a:off x="7280366" y="3789591"/>
            <a:ext cx="1832521" cy="219802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1125749" y="3675018"/>
            <a:ext cx="2132631" cy="1754009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75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825" y="2330445"/>
            <a:ext cx="1691126" cy="1708211"/>
          </a:xfrm>
          <a:prstGeom prst="rect">
            <a:avLst/>
          </a:prstGeom>
          <a:noFill/>
          <a:extLst>
            <a:ext uri="{909E8E84-426E-40dd-AFC4-6F175D3DCCD1}">
              <a14:hiddenFill xmlns:lc="http://schemas.openxmlformats.org/drawingml/2006/lockedCanvas"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534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24400" y="1917158"/>
            <a:ext cx="7402280" cy="2304985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Around the end of Day 1, we will have an Install </a:t>
            </a:r>
            <a:r>
              <a:rPr lang="en-US" sz="3733" dirty="0" smtClean="0"/>
              <a:t>Fest.</a:t>
            </a:r>
            <a:endParaRPr lang="en-US" sz="3733" dirty="0"/>
          </a:p>
        </p:txBody>
      </p:sp>
      <p:grpSp>
        <p:nvGrpSpPr>
          <p:cNvPr id="7" name="Group 6"/>
          <p:cNvGrpSpPr/>
          <p:nvPr/>
        </p:nvGrpSpPr>
        <p:grpSpPr>
          <a:xfrm>
            <a:off x="6006353" y="1556426"/>
            <a:ext cx="10399714" cy="6304572"/>
            <a:chOff x="1650309" y="1451349"/>
            <a:chExt cx="11224227" cy="6804413"/>
          </a:xfrm>
        </p:grpSpPr>
        <p:pic>
          <p:nvPicPr>
            <p:cNvPr id="8" name="Picture 7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418294" y="6054071"/>
              <a:ext cx="3310476" cy="2192831"/>
            </a:xfrm>
            <a:prstGeom prst="rect">
              <a:avLst/>
            </a:prstGeom>
          </p:spPr>
        </p:pic>
        <p:pic>
          <p:nvPicPr>
            <p:cNvPr id="9" name="Picture 8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309" y="6062931"/>
              <a:ext cx="3310476" cy="2192831"/>
            </a:xfrm>
            <a:prstGeom prst="rect">
              <a:avLst/>
            </a:prstGeom>
          </p:spPr>
        </p:pic>
        <p:pic>
          <p:nvPicPr>
            <p:cNvPr id="10" name="Picture 9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564060" y="5518676"/>
              <a:ext cx="3310476" cy="2192831"/>
            </a:xfrm>
            <a:prstGeom prst="rect">
              <a:avLst/>
            </a:prstGeom>
          </p:spPr>
        </p:pic>
        <p:pic>
          <p:nvPicPr>
            <p:cNvPr id="11" name="Picture 10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0309" y="5991162"/>
              <a:ext cx="3310476" cy="2192831"/>
            </a:xfrm>
            <a:prstGeom prst="rect">
              <a:avLst/>
            </a:prstGeom>
          </p:spPr>
        </p:pic>
        <p:sp>
          <p:nvSpPr>
            <p:cNvPr id="12" name="Cloud 11"/>
            <p:cNvSpPr/>
            <p:nvPr/>
          </p:nvSpPr>
          <p:spPr bwMode="auto">
            <a:xfrm>
              <a:off x="3931073" y="1451349"/>
              <a:ext cx="6289719" cy="3144589"/>
            </a:xfrm>
            <a:prstGeom prst="cloud">
              <a:avLst/>
            </a:prstGeom>
            <a:ln>
              <a:headEnd type="none" w="med" len="med"/>
              <a:tailEnd type="none" w="med" len="med"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13" name="Curved Connector 12"/>
            <p:cNvCxnSpPr/>
            <p:nvPr/>
          </p:nvCxnSpPr>
          <p:spPr>
            <a:xfrm rot="5400000">
              <a:off x="3235703" y="4021559"/>
              <a:ext cx="3245597" cy="2136699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headEnd type="none"/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/>
            <p:cNvCxnSpPr/>
            <p:nvPr/>
          </p:nvCxnSpPr>
          <p:spPr>
            <a:xfrm rot="5400000">
              <a:off x="5060137" y="4797484"/>
              <a:ext cx="3144585" cy="685420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/>
            <p:nvPr/>
          </p:nvCxnSpPr>
          <p:spPr>
            <a:xfrm rot="16200000" flipH="1">
              <a:off x="6299912" y="4686625"/>
              <a:ext cx="3014998" cy="1019442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/>
            <p:nvPr/>
          </p:nvCxnSpPr>
          <p:spPr>
            <a:xfrm rot="16200000" flipH="1">
              <a:off x="7872334" y="3658526"/>
              <a:ext cx="2914213" cy="2329803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564" y="2341672"/>
              <a:ext cx="1669695" cy="1669695"/>
            </a:xfrm>
            <a:prstGeom prst="rect">
              <a:avLst/>
            </a:prstGeom>
          </p:spPr>
        </p:pic>
        <p:pic>
          <p:nvPicPr>
            <p:cNvPr id="19" name="Picture 18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091" y="2211865"/>
              <a:ext cx="1669695" cy="1669695"/>
            </a:xfrm>
            <a:prstGeom prst="rect">
              <a:avLst/>
            </a:prstGeom>
          </p:spPr>
        </p:pic>
        <p:pic>
          <p:nvPicPr>
            <p:cNvPr id="20" name="Picture 19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8136" y="2079623"/>
              <a:ext cx="1669695" cy="16696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9524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SSH Into the Remote Workstation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121104" y="2315962"/>
            <a:ext cx="14423693" cy="55758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ssh</a:t>
            </a:r>
            <a:r>
              <a:rPr lang="en-US" dirty="0" smtClean="0"/>
              <a:t> ADDRESS -l chef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337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The chef user has been granted password-less </a:t>
            </a:r>
            <a:r>
              <a:rPr lang="en-US" sz="3733" dirty="0" err="1"/>
              <a:t>sudoers</a:t>
            </a:r>
            <a:r>
              <a:rPr lang="en-US" sz="3733" dirty="0"/>
              <a:t> </a:t>
            </a:r>
            <a:r>
              <a:rPr lang="en-US" sz="3733" dirty="0" smtClean="0"/>
              <a:t>access</a:t>
            </a:r>
            <a:endParaRPr lang="en-US" sz="3733" dirty="0"/>
          </a:p>
          <a:p>
            <a:endParaRPr lang="en-US" sz="3733" dirty="0"/>
          </a:p>
          <a:p>
            <a:r>
              <a:rPr lang="en-US" sz="3733" dirty="0"/>
              <a:t>The following software is installed on the remote workstation: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Chef DK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Docker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kitchen-docker gem</a:t>
            </a:r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896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 Legend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81809"/>
            <a:ext cx="14898624" cy="5320342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GE or Group Exercise: All participants and the instructor do this task together with the instructor often leading the way</a:t>
            </a:r>
            <a:r>
              <a:rPr lang="en-US" sz="3733" dirty="0"/>
              <a:t> </a:t>
            </a:r>
            <a:r>
              <a:rPr lang="en-US" sz="3733" dirty="0" smtClean="0"/>
              <a:t>and explaining things as we proceed.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733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Lab: You perform this task on your own.</a:t>
            </a:r>
            <a:endParaRPr lang="en-US" sz="3733" dirty="0"/>
          </a:p>
          <a:p>
            <a:endParaRPr lang="en-US" sz="3733" dirty="0"/>
          </a:p>
          <a:p>
            <a:endParaRPr lang="en-US" sz="3733" dirty="0" smtClean="0"/>
          </a:p>
          <a:p>
            <a:endParaRPr lang="en-US" sz="3733" dirty="0"/>
          </a:p>
          <a:p>
            <a:endParaRPr lang="en-US" sz="3733" dirty="0" smtClean="0"/>
          </a:p>
          <a:p>
            <a:endParaRPr lang="de-DE" sz="3200" dirty="0"/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267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©2015 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1753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Introduce Yourselves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Current job role</a:t>
            </a:r>
          </a:p>
          <a:p>
            <a:pPr lvl="1"/>
            <a:r>
              <a:rPr lang="en-US" dirty="0" smtClean="0"/>
              <a:t>Previous job roles/background</a:t>
            </a:r>
          </a:p>
          <a:p>
            <a:pPr lvl="1"/>
            <a:r>
              <a:rPr lang="en-US" dirty="0" smtClean="0"/>
              <a:t>Experience with Chef and/or config management</a:t>
            </a:r>
          </a:p>
          <a:p>
            <a:pPr lvl="1"/>
            <a:r>
              <a:rPr lang="en-US" dirty="0" smtClean="0"/>
              <a:t>Favorite Text Editor</a:t>
            </a:r>
          </a:p>
        </p:txBody>
      </p:sp>
    </p:spTree>
    <p:extLst>
      <p:ext uri="{BB962C8B-B14F-4D97-AF65-F5344CB8AC3E}">
        <p14:creationId xmlns:p14="http://schemas.microsoft.com/office/powerpoint/2010/main" val="219767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/>
              <a:t>You will leave this </a:t>
            </a:r>
            <a:r>
              <a:rPr lang="en-US" dirty="0" smtClean="0"/>
              <a:t>class with </a:t>
            </a:r>
            <a:r>
              <a:rPr lang="en-US" dirty="0"/>
              <a:t>a basic </a:t>
            </a:r>
            <a:r>
              <a:rPr lang="en-US" dirty="0" smtClean="0"/>
              <a:t>understanding </a:t>
            </a:r>
            <a:r>
              <a:rPr lang="en-US" dirty="0"/>
              <a:t>of Chef's core components, </a:t>
            </a:r>
            <a:r>
              <a:rPr lang="en-US" dirty="0" smtClean="0"/>
              <a:t>architecture</a:t>
            </a:r>
            <a:r>
              <a:rPr lang="en-US" dirty="0"/>
              <a:t>, commonly used tools, and basic troubleshooting </a:t>
            </a:r>
            <a:r>
              <a:rPr lang="en-US" dirty="0" smtClean="0"/>
              <a:t>methods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bring with you your own domain expertise and problems. Chef is a framework for solving those problems. Our job is to teach you how to express solutions to your problems with Chef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116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Course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203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course, you should be able to: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Use Chef Resources to define the state of your system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Write and use Chef recipes and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Automate testing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Manage multiple nodes with Chef 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Create Organizations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Assign Roles to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Deploy nodes to environments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1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612484" y="2429796"/>
            <a:ext cx="8150515" cy="70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Getting a Workstation</a:t>
            </a:r>
          </a:p>
          <a:p>
            <a:r>
              <a:rPr lang="en-US" sz="3733" dirty="0"/>
              <a:t>Using Resources</a:t>
            </a:r>
          </a:p>
          <a:p>
            <a:r>
              <a:rPr lang="en-US" sz="3733" dirty="0"/>
              <a:t>Building Cookbooks</a:t>
            </a:r>
          </a:p>
          <a:p>
            <a:r>
              <a:rPr lang="en-US" sz="3733" dirty="0" smtClean="0"/>
              <a:t>Testing </a:t>
            </a:r>
            <a:r>
              <a:rPr lang="en-US" sz="3733" dirty="0"/>
              <a:t>with Test </a:t>
            </a:r>
            <a:r>
              <a:rPr lang="en-US" sz="3733" dirty="0" smtClean="0"/>
              <a:t>Kitchen</a:t>
            </a:r>
          </a:p>
          <a:p>
            <a:r>
              <a:rPr lang="en-US" sz="3733" dirty="0"/>
              <a:t>Details About </a:t>
            </a:r>
            <a:r>
              <a:rPr lang="en-US" sz="3733" dirty="0" smtClean="0"/>
              <a:t>a System</a:t>
            </a:r>
          </a:p>
          <a:p>
            <a:r>
              <a:rPr lang="en-US" sz="4000" dirty="0"/>
              <a:t>Desired State and </a:t>
            </a:r>
            <a:r>
              <a:rPr lang="en-US" sz="4000" dirty="0" smtClean="0"/>
              <a:t>Data</a:t>
            </a:r>
          </a:p>
          <a:p>
            <a:r>
              <a:rPr lang="en-US" sz="4000" dirty="0" smtClean="0"/>
              <a:t>Local Workstation </a:t>
            </a:r>
            <a:r>
              <a:rPr lang="en-US" sz="4000" dirty="0"/>
              <a:t>Installation</a:t>
            </a:r>
            <a:endParaRPr lang="en-US" sz="3733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white">
          <a:xfrm>
            <a:off x="8233833" y="2419206"/>
            <a:ext cx="7310968" cy="70693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Connecting </a:t>
            </a:r>
            <a:r>
              <a:rPr lang="en-US" sz="3733" dirty="0" smtClean="0"/>
              <a:t>to </a:t>
            </a:r>
            <a:r>
              <a:rPr lang="en-US" sz="3733" dirty="0"/>
              <a:t>Chef </a:t>
            </a:r>
            <a:r>
              <a:rPr lang="en-US" sz="3733" dirty="0" smtClean="0"/>
              <a:t>Server</a:t>
            </a:r>
          </a:p>
          <a:p>
            <a:r>
              <a:rPr lang="en-US" sz="3733" dirty="0"/>
              <a:t>Community </a:t>
            </a:r>
            <a:r>
              <a:rPr lang="en-US" sz="3733" dirty="0" smtClean="0"/>
              <a:t>Cookbooks</a:t>
            </a:r>
            <a:endParaRPr lang="en-US" sz="3733" dirty="0"/>
          </a:p>
          <a:p>
            <a:r>
              <a:rPr lang="en-US" sz="3733" dirty="0"/>
              <a:t>Managing Multiple Nodes</a:t>
            </a:r>
          </a:p>
          <a:p>
            <a:r>
              <a:rPr lang="en-US" sz="3733" dirty="0" smtClean="0"/>
              <a:t>Roles</a:t>
            </a:r>
            <a:endParaRPr lang="en-US" sz="3733" dirty="0"/>
          </a:p>
          <a:p>
            <a:r>
              <a:rPr lang="en-US" sz="3733" dirty="0"/>
              <a:t>Search</a:t>
            </a:r>
          </a:p>
          <a:p>
            <a:r>
              <a:rPr lang="en-US" sz="3733" dirty="0"/>
              <a:t>Environments</a:t>
            </a:r>
          </a:p>
          <a:p>
            <a:endParaRPr lang="en-US" sz="3733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17939" y="1979028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236403" y="1987054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93330" y="1207148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204722" y="1198672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944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332007" cy="5345953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200" dirty="0"/>
              <a:t>Chef can automate how you build, deploy, and manage your </a:t>
            </a:r>
            <a:r>
              <a:rPr lang="en-US" sz="3200" dirty="0" smtClean="0"/>
              <a:t>infrastructure.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Chef can integrate with cloud-based platforms such as Rackspace and Amazon Elastic Compute Cloud to automatically provision and configure new </a:t>
            </a:r>
            <a:r>
              <a:rPr lang="en-US" sz="3200" dirty="0" smtClean="0"/>
              <a:t>machines.</a:t>
            </a:r>
            <a:endParaRPr lang="en-US" sz="3200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444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Chef is a large set of tools that are able to be used on multiple platforms and in numerous configurations. </a:t>
            </a:r>
            <a:endParaRPr lang="en-US" sz="3733" dirty="0" smtClean="0"/>
          </a:p>
          <a:p>
            <a:endParaRPr lang="en-US" sz="3733" dirty="0"/>
          </a:p>
          <a:p>
            <a:r>
              <a:rPr lang="en-US" sz="3733" dirty="0"/>
              <a:t>Learning Chef is like learning a language. You will reach fluency very fast but it will take practice until you become comfortable.</a:t>
            </a:r>
          </a:p>
          <a:p>
            <a:pPr algn="ctr"/>
            <a:endParaRPr lang="en-US" sz="3733" b="1" dirty="0"/>
          </a:p>
          <a:p>
            <a:pPr algn="ctr"/>
            <a:r>
              <a:rPr lang="en-US" sz="3733" b="1" dirty="0" smtClean="0"/>
              <a:t>A great way </a:t>
            </a:r>
            <a:r>
              <a:rPr lang="en-US" sz="3733" b="1" dirty="0"/>
              <a:t>to learn Chef is to use Chef</a:t>
            </a:r>
          </a:p>
          <a:p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277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Fundamentals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b="1" dirty="0"/>
              <a:t>Ask Me Anything</a:t>
            </a:r>
            <a:r>
              <a:rPr lang="en-US" sz="3733" dirty="0"/>
              <a:t>: </a:t>
            </a:r>
            <a:r>
              <a:rPr lang="en-US" sz="3733" dirty="0" smtClean="0"/>
              <a:t>It </a:t>
            </a:r>
            <a:r>
              <a:rPr lang="en-US" sz="3733" dirty="0"/>
              <a:t>is important that we answer your questions and set you on the path to find more.</a:t>
            </a:r>
          </a:p>
          <a:p>
            <a:endParaRPr lang="en-US" sz="3733" dirty="0"/>
          </a:p>
          <a:p>
            <a:r>
              <a:rPr lang="en-US" sz="3733" b="1" dirty="0"/>
              <a:t>Break It</a:t>
            </a:r>
            <a:r>
              <a:rPr lang="en-US" sz="3733" dirty="0"/>
              <a:t>: If everything works the first time go back and make some changes. Break it! 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02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In this course you will use two different architectures: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Initially, you'll use a virtual workstation so you can start using Chef right away.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Later, you'll use a common production type of architecture that includes a Chef Server.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825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12493</TotalTime>
  <Words>1261</Words>
  <Application>Microsoft Office PowerPoint</Application>
  <PresentationFormat>Custom</PresentationFormat>
  <Paragraphs>161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Courier New</vt:lpstr>
      <vt:lpstr>Gill Sans MT</vt:lpstr>
      <vt:lpstr>Inconsolata</vt:lpstr>
      <vt:lpstr>Wingdings</vt:lpstr>
      <vt:lpstr>ChefDk3.2Template</vt:lpstr>
      <vt:lpstr>Chef Essentials</vt:lpstr>
      <vt:lpstr>Introduce Yourselves</vt:lpstr>
      <vt:lpstr>Expectations</vt:lpstr>
      <vt:lpstr>Course Objectives</vt:lpstr>
      <vt:lpstr>Agenda</vt:lpstr>
      <vt:lpstr>Chef</vt:lpstr>
      <vt:lpstr>Chef</vt:lpstr>
      <vt:lpstr>Chef Fundamentals</vt:lpstr>
      <vt:lpstr>Chef Lab System Architecture</vt:lpstr>
      <vt:lpstr>Chef Lab System Architecture</vt:lpstr>
      <vt:lpstr>Chef Lab System Architecture</vt:lpstr>
      <vt:lpstr>Getting a Workstation</vt:lpstr>
      <vt:lpstr>SSH Into the Remote Workstation</vt:lpstr>
      <vt:lpstr>Getting a Workstation</vt:lpstr>
      <vt:lpstr>Hands-on Legend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Steve Del Fante</cp:lastModifiedBy>
  <cp:revision>1579</cp:revision>
  <cp:lastPrinted>2015-02-07T23:49:10Z</cp:lastPrinted>
  <dcterms:created xsi:type="dcterms:W3CDTF">2012-09-13T17:36:07Z</dcterms:created>
  <dcterms:modified xsi:type="dcterms:W3CDTF">2015-10-07T17:04:08Z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